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284" r:id="rId6"/>
    <p:sldId id="263" r:id="rId7"/>
    <p:sldId id="264" r:id="rId8"/>
    <p:sldId id="265" r:id="rId9"/>
    <p:sldId id="266" r:id="rId10"/>
    <p:sldId id="285" r:id="rId11"/>
    <p:sldId id="286" r:id="rId12"/>
    <p:sldId id="287" r:id="rId13"/>
    <p:sldId id="288" r:id="rId14"/>
    <p:sldId id="289" r:id="rId15"/>
    <p:sldId id="267" r:id="rId16"/>
    <p:sldId id="290" r:id="rId17"/>
    <p:sldId id="292" r:id="rId18"/>
    <p:sldId id="293" r:id="rId19"/>
    <p:sldId id="294" r:id="rId20"/>
    <p:sldId id="295" r:id="rId21"/>
    <p:sldId id="280" r:id="rId22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75379" autoAdjust="0"/>
  </p:normalViewPr>
  <p:slideViewPr>
    <p:cSldViewPr snapToObjects="1">
      <p:cViewPr varScale="1">
        <p:scale>
          <a:sx n="84" d="100"/>
          <a:sy n="84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F6C2A87-3CB0-4C4A-960D-A358635653EF}" type="datetime1">
              <a:rPr lang="en-US" smtClean="0"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D5DC4E0-7C83-B448-90BE-387A481124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4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71ED5BA-C756-084A-8755-E361B266A3C2}" type="datetime1">
              <a:rPr lang="en-US" smtClean="0"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6F63900-8A66-D64B-9233-2E9D621CC9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57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5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3900-8A66-D64B-9233-2E9D621CC9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PU_PPT_title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0890" cy="6863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22237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6878"/>
            <a:ext cx="6400800" cy="664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98012E"/>
              </a:clrFrom>
              <a:clrTo>
                <a:srgbClr val="9801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170340"/>
            <a:ext cx="1730144" cy="581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438"/>
            <a:ext cx="8229600" cy="567419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0"/>
            <a:ext cx="8229600" cy="4114800"/>
          </a:xfrm>
        </p:spPr>
        <p:txBody>
          <a:bodyPr/>
          <a:lstStyle>
            <a:lvl1pPr>
              <a:defRPr sz="3000"/>
            </a:lvl1pPr>
            <a:lvl2pPr>
              <a:defRPr baseline="0"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Subhead or main text</a:t>
            </a:r>
          </a:p>
          <a:p>
            <a:pPr lvl="2"/>
            <a:r>
              <a:rPr lang="en-US" dirty="0" smtClean="0"/>
              <a:t>Main text or secondary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53933"/>
            <a:ext cx="3657600" cy="333519"/>
          </a:xfrm>
        </p:spPr>
        <p:txBody>
          <a:bodyPr>
            <a:normAutofit/>
          </a:bodyPr>
          <a:lstStyle>
            <a:lvl1pPr algn="l"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905000"/>
            <a:ext cx="6019800" cy="3581400"/>
          </a:xfrm>
        </p:spPr>
        <p:txBody>
          <a:bodyPr/>
          <a:lstStyle>
            <a:lvl1pPr>
              <a:spcAft>
                <a:spcPts val="1600"/>
              </a:spcAft>
              <a:defRPr/>
            </a:lvl1pPr>
          </a:lstStyle>
          <a:p>
            <a:pPr lvl="0"/>
            <a:r>
              <a:rPr lang="en-US" dirty="0" smtClean="0"/>
              <a:t>SECTION HEAD TITLE</a:t>
            </a:r>
          </a:p>
          <a:p>
            <a:pPr lvl="1"/>
            <a:r>
              <a:rPr lang="en-US" dirty="0" smtClean="0"/>
              <a:t>Subhead or special text/quote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PU_PPT_wht_bkgrd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KPU_PPT_narrow_mast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60890" cy="1193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84" y="6228279"/>
            <a:ext cx="1696616" cy="5182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bg1">
              <a:lumMod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8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Palatino Linotype" pitchFamily="18" charset="0"/>
          <a:ea typeface="+mn-ea"/>
          <a:cs typeface="Palatino Linotype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Resource Planning Task Force</a:t>
            </a:r>
            <a:br>
              <a:rPr lang="en-US" b="1" dirty="0" smtClean="0"/>
            </a:br>
            <a:r>
              <a:rPr lang="en-US" b="1" dirty="0" smtClean="0"/>
              <a:t>March 21, 2014</a:t>
            </a:r>
            <a:br>
              <a:rPr lang="en-US" b="1" dirty="0" smtClean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smtClean="0"/>
              <a:t>SPACE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13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endParaRPr lang="en-US" sz="26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Human Factors: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Silos within silos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Pervasive attitudes of ownership and entitlement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Emotional attachment to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People prepared to fight for “their”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Fear/resistance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Need for storage mistaken as need for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Space administration: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Lack of formal policy and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Crisis allocation based on most pressing priority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Poor space-related communication</a:t>
            </a:r>
          </a:p>
          <a:p>
            <a:pPr marL="0" indent="0"/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 	- People don’t know how space decisions made</a:t>
            </a:r>
            <a:endParaRPr lang="en-US" sz="2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Space related information is housed in multiple </a:t>
            </a:r>
            <a:r>
              <a:rPr lang="en-US" sz="2600" dirty="0" err="1" smtClean="0">
                <a:solidFill>
                  <a:schemeClr val="tx1"/>
                </a:solidFill>
                <a:latin typeface="Palatino Linotype" pitchFamily="18" charset="0"/>
              </a:rPr>
              <a:t>depts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marL="0" indent="0"/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	- OREG, HR, IET, IAP, Facilities, ORS, Space 	Admin, Faculties, etc. </a:t>
            </a:r>
          </a:p>
        </p:txBody>
      </p:sp>
    </p:spTree>
    <p:extLst>
      <p:ext uri="{BB962C8B-B14F-4D97-AF65-F5344CB8AC3E}">
        <p14:creationId xmlns:p14="http://schemas.microsoft.com/office/powerpoint/2010/main" val="3331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Ideals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9800" b="1" dirty="0" smtClean="0">
                <a:solidFill>
                  <a:srgbClr val="FF0000"/>
                </a:solidFill>
                <a:latin typeface="Palatino Linotype" pitchFamily="18" charset="0"/>
              </a:rPr>
              <a:t>Flexible space, furniture,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Flexible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, dynamic foundation to position KPU to be responsive to a broad range of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Quickly 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accommodate new/evolving programs/initiatives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Flexibly 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accommodate new pedagogies, changing office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Space </a:t>
            </a:r>
            <a:r>
              <a:rPr lang="en-US" sz="8600" dirty="0">
                <a:solidFill>
                  <a:schemeClr val="tx1"/>
                </a:solidFill>
                <a:latin typeface="Palatino Linotype" pitchFamily="18" charset="0"/>
              </a:rPr>
              <a:t>aligned with functional requirements, not historical </a:t>
            </a:r>
            <a:r>
              <a:rPr lang="en-US" sz="8600" dirty="0" smtClean="0">
                <a:solidFill>
                  <a:schemeClr val="tx1"/>
                </a:solidFill>
                <a:latin typeface="Palatino Linotype" pitchFamily="18" charset="0"/>
              </a:rPr>
              <a:t>practice</a:t>
            </a: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3488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Ideals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Interdisciplinary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Space that </a:t>
            </a:r>
            <a:r>
              <a:rPr lang="en-US" sz="2800" smtClean="0">
                <a:solidFill>
                  <a:schemeClr val="tx1"/>
                </a:solidFill>
                <a:latin typeface="Palatino Linotype" pitchFamily="18" charset="0"/>
              </a:rPr>
              <a:t>can support multiple 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activities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Teaching, research, community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Fosters innovation, creativity, collaboration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Allows quick response to new opportunities at lower cost</a:t>
            </a:r>
          </a:p>
        </p:txBody>
      </p:sp>
    </p:spTree>
    <p:extLst>
      <p:ext uri="{BB962C8B-B14F-4D97-AF65-F5344CB8AC3E}">
        <p14:creationId xmlns:p14="http://schemas.microsoft.com/office/powerpoint/2010/main" val="2960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Ideals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Culture of Space Stewardship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Foster a culture of space caring, sharing, preservation,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Everyone feels responsible for ensuring that KPU’s space is used efficiently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Use of space aligned with KPU’s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Open, transparent processes reduce rumor, misinformation, distrust </a:t>
            </a:r>
          </a:p>
        </p:txBody>
      </p:sp>
    </p:spTree>
    <p:extLst>
      <p:ext uri="{BB962C8B-B14F-4D97-AF65-F5344CB8AC3E}">
        <p14:creationId xmlns:p14="http://schemas.microsoft.com/office/powerpoint/2010/main" val="17742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Formalize planning, processes, decision 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Articulate institutional space expectations, plans for teaching, research, offices, other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Formalize policy, procedure, standards,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Equitable, consistent, efficient decision making, processes, conflict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Space Committee to be a forum for space issues</a:t>
            </a:r>
          </a:p>
        </p:txBody>
      </p:sp>
    </p:spTree>
    <p:extLst>
      <p:ext uri="{BB962C8B-B14F-4D97-AF65-F5344CB8AC3E}">
        <p14:creationId xmlns:p14="http://schemas.microsoft.com/office/powerpoint/2010/main" val="26383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Integrated Space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Connect the 3 legs of the resource stool:</a:t>
            </a:r>
          </a:p>
          <a:p>
            <a:pPr marL="0" indent="0"/>
            <a:r>
              <a:rPr lang="en-US" sz="2800" dirty="0">
                <a:solidFill>
                  <a:schemeClr val="tx1"/>
                </a:solidFill>
                <a:latin typeface="Palatino Linotype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- Budget, HR,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Robust information re: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Amount/composition of space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Space utilization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Supports: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Informed, impartial decision making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Planning, forecasting</a:t>
            </a:r>
          </a:p>
          <a:p>
            <a:pPr marL="0" indent="0"/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	- Cost/benefit analysis</a:t>
            </a:r>
          </a:p>
        </p:txBody>
      </p:sp>
    </p:spTree>
    <p:extLst>
      <p:ext uri="{BB962C8B-B14F-4D97-AF65-F5344CB8AC3E}">
        <p14:creationId xmlns:p14="http://schemas.microsoft.com/office/powerpoint/2010/main" val="31086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Palatino Linotype" pitchFamily="18" charset="0"/>
              </a:rPr>
              <a:t>Space Communications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2 way communications with all levels of KPU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Increase awareness of space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Formal method of collecting input on key issues, new policies,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Palatino Linotype" pitchFamily="18" charset="0"/>
              </a:rPr>
              <a:t>Facilitate cultural change</a:t>
            </a:r>
          </a:p>
        </p:txBody>
      </p:sp>
    </p:spTree>
    <p:extLst>
      <p:ext uri="{BB962C8B-B14F-4D97-AF65-F5344CB8AC3E}">
        <p14:creationId xmlns:p14="http://schemas.microsoft.com/office/powerpoint/2010/main" val="4078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08912" cy="5688632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SUMMARY</a:t>
            </a:r>
            <a:b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</a:br>
            <a:r>
              <a:rPr lang="en-US" sz="2200" dirty="0">
                <a:latin typeface="Palatino Linotype" pitchFamily="18" charset="0"/>
              </a:rPr>
              <a:t/>
            </a:r>
            <a:br>
              <a:rPr lang="en-US" sz="2200" dirty="0">
                <a:latin typeface="Palatino Linotype" pitchFamily="18" charset="0"/>
              </a:rPr>
            </a:br>
            <a:r>
              <a:rPr lang="en-US" sz="2400" dirty="0" smtClean="0">
                <a:latin typeface="Palatino Linotype" pitchFamily="18" charset="0"/>
              </a:rPr>
              <a:t>* 	</a:t>
            </a:r>
            <a:r>
              <a:rPr lang="en-US" sz="3100" dirty="0" smtClean="0">
                <a:latin typeface="Palatino Linotype" pitchFamily="18" charset="0"/>
              </a:rPr>
              <a:t>Spread use of space more evenly over full 	operating 	hours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 	Create flexible, interdisciplinary space 	to 	quickly respond to opportunities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	Formalize space policy and procedure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	Foster a culture of space stewardship</a:t>
            </a:r>
            <a:br>
              <a:rPr lang="en-US" sz="3100" dirty="0" smtClean="0">
                <a:latin typeface="Palatino Linotype" pitchFamily="18" charset="0"/>
              </a:rPr>
            </a:br>
            <a:r>
              <a:rPr lang="en-US" sz="3100" dirty="0" smtClean="0">
                <a:latin typeface="Palatino Linotype" pitchFamily="18" charset="0"/>
              </a:rPr>
              <a:t>* 	Communicate, communicate, communicate</a:t>
            </a:r>
            <a:br>
              <a:rPr lang="en-US" sz="3100" dirty="0" smtClean="0">
                <a:latin typeface="Palatino Linotype" pitchFamily="18" charset="0"/>
              </a:rPr>
            </a:br>
            <a:endParaRPr lang="en-US" sz="2200" dirty="0">
              <a:latin typeface="Palatino Linotype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22475" y="6858000"/>
            <a:ext cx="6400800" cy="664897"/>
          </a:xfrm>
        </p:spPr>
        <p:txBody>
          <a:bodyPr>
            <a:no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Space Admin Dept.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Established October 2010</a:t>
            </a:r>
          </a:p>
          <a:p>
            <a:pPr lvl="0"/>
            <a:endParaRPr lang="en-US" sz="2800" dirty="0">
              <a:solidFill>
                <a:schemeClr val="tx1"/>
              </a:solidFill>
              <a:latin typeface="Palatino Linotype" pitchFamily="18" charset="0"/>
            </a:endParaRP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Palatino Linotype" pitchFamily="18" charset="0"/>
              </a:rPr>
              <a:t>Staff: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Terri Chanyungco, Director</a:t>
            </a:r>
          </a:p>
          <a:p>
            <a:pPr lvl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Yanping Cui, Coordinator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Space Admin Dept.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 fontScale="92500" lnSpcReduction="20000"/>
          </a:bodyPr>
          <a:lstStyle/>
          <a:p>
            <a:r>
              <a:rPr lang="en-US" sz="4100" dirty="0" smtClean="0"/>
              <a:t>KEY RESPONSIBILITIES</a:t>
            </a:r>
          </a:p>
          <a:p>
            <a:endParaRPr lang="en-US" sz="1700" dirty="0"/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Strategic space planning to ensure KPU’s </a:t>
            </a:r>
            <a:r>
              <a:rPr lang="en-US" sz="3100" dirty="0">
                <a:solidFill>
                  <a:schemeClr val="tx1"/>
                </a:solidFill>
                <a:latin typeface="Palatino Linotype" pitchFamily="18" charset="0"/>
              </a:rPr>
              <a:t>o</a:t>
            </a: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perational/strategic objectives are met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Develop space plans, policies, procedures standards, benchmarks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Identification of logistics and implications of space usage</a:t>
            </a:r>
          </a:p>
          <a:p>
            <a:pPr marL="457200" lvl="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latin typeface="Palatino Linotype" pitchFamily="18" charset="0"/>
              </a:rPr>
              <a:t>Allocation of academic and non-academic space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Space Admin Dept.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64130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REPORTS TO:</a:t>
            </a:r>
            <a:endParaRPr lang="en-US" sz="1400" dirty="0"/>
          </a:p>
          <a:p>
            <a:pPr marL="0" lvl="0" indent="0"/>
            <a:endParaRPr lang="en-US" sz="28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lvl="0" indent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VPA and Provost – Sal </a:t>
            </a:r>
            <a:r>
              <a:rPr lang="en-US" sz="2800" b="1" dirty="0" err="1" smtClean="0">
                <a:solidFill>
                  <a:schemeClr val="tx1"/>
                </a:solidFill>
                <a:latin typeface="Palatino Linotype" pitchFamily="18" charset="0"/>
              </a:rPr>
              <a:t>Ferreras</a:t>
            </a:r>
            <a:endParaRPr lang="en-US" sz="28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lvl="0" indent="0"/>
            <a:endParaRPr lang="en-US" sz="2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lvl="0" indent="0"/>
            <a:r>
              <a:rPr lang="en-US" sz="2800" b="1" dirty="0" smtClean="0">
                <a:solidFill>
                  <a:schemeClr val="tx1"/>
                </a:solidFill>
                <a:latin typeface="Palatino Linotype" pitchFamily="18" charset="0"/>
              </a:rPr>
              <a:t>Recognizes academic programs as institutional priority and key driver of space use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Space Admin Dept.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979712" y="1524000"/>
            <a:ext cx="5266928" cy="4641304"/>
          </a:xfrm>
        </p:spPr>
        <p:txBody>
          <a:bodyPr>
            <a:normAutofit fontScale="92500" lnSpcReduction="10000"/>
          </a:bodyPr>
          <a:lstStyle/>
          <a:p>
            <a:r>
              <a:rPr lang="en-US" sz="3300" dirty="0" smtClean="0"/>
              <a:t>LIAISON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PUE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Facilities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IET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SEM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IAP</a:t>
            </a:r>
          </a:p>
          <a:p>
            <a:pPr marL="457200" lvl="0" indent="-45720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chemeClr val="tx1"/>
                </a:solidFill>
                <a:latin typeface="Palatino Linotype" pitchFamily="18" charset="0"/>
              </a:rPr>
              <a:t>Finance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6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Rapidly changing labour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Difficult to forecast skills that will be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Palatino Linotype" pitchFamily="18" charset="0"/>
              </a:rPr>
              <a:t>Creates uncertainty re types of space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Requires post-</a:t>
            </a:r>
            <a:r>
              <a:rPr lang="en-US" sz="2600" dirty="0" err="1" smtClean="0">
                <a:solidFill>
                  <a:schemeClr val="tx1"/>
                </a:solidFill>
                <a:latin typeface="Palatino Linotype" pitchFamily="18" charset="0"/>
              </a:rPr>
              <a:t>sec’s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 to adapt programs quickly</a:t>
            </a:r>
          </a:p>
          <a:p>
            <a:pPr marL="0" indent="0"/>
            <a:endParaRPr lang="en-US" sz="2600" dirty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/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Changes in student demographics</a:t>
            </a:r>
          </a:p>
          <a:p>
            <a:pPr marL="0" indent="0"/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Changes in pedagogy and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Will drive how and when space is used</a:t>
            </a:r>
          </a:p>
        </p:txBody>
      </p:sp>
    </p:spTree>
    <p:extLst>
      <p:ext uri="{BB962C8B-B14F-4D97-AF65-F5344CB8AC3E}">
        <p14:creationId xmlns:p14="http://schemas.microsoft.com/office/powerpoint/2010/main" val="42569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endParaRPr lang="en-US" sz="26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Declining government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Precludes construction of new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Limits renovations of existing space and furniture and technology upgrades </a:t>
            </a:r>
          </a:p>
          <a:p>
            <a:pPr marL="0" indent="0"/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	ie. do the same or more with existing space</a:t>
            </a:r>
          </a:p>
        </p:txBody>
      </p:sp>
    </p:spTree>
    <p:extLst>
      <p:ext uri="{BB962C8B-B14F-4D97-AF65-F5344CB8AC3E}">
        <p14:creationId xmlns:p14="http://schemas.microsoft.com/office/powerpoint/2010/main" val="4696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Current space is outdated, inflexible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Expensive and time consuming to renovate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chemeClr val="tx1"/>
                </a:solidFill>
                <a:latin typeface="Palatino Linotype" pitchFamily="18" charset="0"/>
              </a:rPr>
              <a:t>Focussed</a:t>
            </a: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 on where we were, not where we are going</a:t>
            </a:r>
          </a:p>
          <a:p>
            <a:pPr marL="0" indent="0"/>
            <a:endParaRPr lang="en-US" sz="2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/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Teaching space (12%) is either completely generic or specific purpose (20%)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Very little inter-disciplinary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Specific purpose space is less efficient than generic</a:t>
            </a:r>
          </a:p>
        </p:txBody>
      </p:sp>
    </p:spTree>
    <p:extLst>
      <p:ext uri="{BB962C8B-B14F-4D97-AF65-F5344CB8AC3E}">
        <p14:creationId xmlns:p14="http://schemas.microsoft.com/office/powerpoint/2010/main" val="4115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Space Issues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471331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Palatino Linotype" pitchFamily="18" charset="0"/>
              </a:rPr>
              <a:t>Pressures: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Use of space is crammed into certain hours of week, Fall and Spring semesters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Almost all teaching and working is on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Not all space is centrally scheduled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Limited non-teaching space for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Growing academic and research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Palatino Linotype" pitchFamily="18" charset="0"/>
              </a:rPr>
              <a:t>Growing community engagement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13877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C5F633CE07746878A74D0A12EE669" ma:contentTypeVersion="0" ma:contentTypeDescription="Create a new document." ma:contentTypeScope="" ma:versionID="ae7701ec0687fb58d0ee680a1a9e1c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852C1-E8A1-4049-8246-FBB72F31C36A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B8186D-390A-4949-B9C0-7C7EBE9EA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AF3305-129A-4A70-96EE-A6C477C61F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544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Resource Planning Task Force March 21, 2014  SPACE</vt:lpstr>
      <vt:lpstr>University Space Admin Dept.</vt:lpstr>
      <vt:lpstr>University Space Admin Dept.</vt:lpstr>
      <vt:lpstr>University Space Admin Dept.</vt:lpstr>
      <vt:lpstr>University Space Admin Dept.</vt:lpstr>
      <vt:lpstr>External Space Issues</vt:lpstr>
      <vt:lpstr>External Space Issues</vt:lpstr>
      <vt:lpstr>Internal Space Issues</vt:lpstr>
      <vt:lpstr>Internal Space Issues</vt:lpstr>
      <vt:lpstr>Internal Space Issues</vt:lpstr>
      <vt:lpstr>Internal Space Issues</vt:lpstr>
      <vt:lpstr>Space Ideals</vt:lpstr>
      <vt:lpstr>Space Ideals</vt:lpstr>
      <vt:lpstr>Space Ideals</vt:lpstr>
      <vt:lpstr>Recommendations</vt:lpstr>
      <vt:lpstr>Recommendations</vt:lpstr>
      <vt:lpstr>Recommendations</vt:lpstr>
      <vt:lpstr>SUMMARY  *  Spread use of space more evenly over full  operating  hours *  Create flexible, interdisciplinary space  to  quickly respond to opportunities * Formalize space policy and procedure * Foster a culture of space stewardship *  Communicate, communicate, communicate </vt:lpstr>
    </vt:vector>
  </TitlesOfParts>
  <Company>Creative Intelligence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 Anderson</dc:creator>
  <cp:lastModifiedBy>Brodie Lewis</cp:lastModifiedBy>
  <cp:revision>188</cp:revision>
  <cp:lastPrinted>2011-10-28T01:50:12Z</cp:lastPrinted>
  <dcterms:created xsi:type="dcterms:W3CDTF">2011-06-17T23:03:31Z</dcterms:created>
  <dcterms:modified xsi:type="dcterms:W3CDTF">2014-04-01T21:23:00Z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0x010100196C5F633CE07746878A74D0A12EE669</vt:lpwstr>
  </property>
  <property fmtid="{D5CDD505-2E9C-101B-9397-08002B2CF9AE}" pid="3" name="_AdHocReviewCycleID">
    <vt:i4>-1049511782</vt:i4>
  </property>
  <property fmtid="{D5CDD505-2E9C-101B-9397-08002B2CF9AE}" pid="4" name="_NewReviewCycle">
    <vt:lpwstr/>
  </property>
  <property fmtid="{D5CDD505-2E9C-101B-9397-08002B2CF9AE}" pid="5" name="_EmailSubject">
    <vt:lpwstr>material for the Resources Planning website</vt:lpwstr>
  </property>
  <property fmtid="{D5CDD505-2E9C-101B-9397-08002B2CF9AE}" pid="6" name="_AuthorEmail">
    <vt:lpwstr>Kathleen.Bigsby@kpu.ca</vt:lpwstr>
  </property>
  <property fmtid="{D5CDD505-2E9C-101B-9397-08002B2CF9AE}" pid="7" name="_AuthorEmailDisplayName">
    <vt:lpwstr>Kathleen Bigsby</vt:lpwstr>
  </property>
</Properties>
</file>