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3"/>
  </p:notesMasterIdLst>
  <p:handoutMasterIdLst>
    <p:handoutMasterId r:id="rId24"/>
  </p:handoutMasterIdLst>
  <p:sldIdLst>
    <p:sldId id="259" r:id="rId5"/>
    <p:sldId id="284" r:id="rId6"/>
    <p:sldId id="263" r:id="rId7"/>
    <p:sldId id="264" r:id="rId8"/>
    <p:sldId id="265" r:id="rId9"/>
    <p:sldId id="266" r:id="rId10"/>
    <p:sldId id="285" r:id="rId11"/>
    <p:sldId id="286" r:id="rId12"/>
    <p:sldId id="287" r:id="rId13"/>
    <p:sldId id="288" r:id="rId14"/>
    <p:sldId id="289" r:id="rId15"/>
    <p:sldId id="267" r:id="rId16"/>
    <p:sldId id="290" r:id="rId17"/>
    <p:sldId id="292" r:id="rId18"/>
    <p:sldId id="293" r:id="rId19"/>
    <p:sldId id="294" r:id="rId20"/>
    <p:sldId id="295" r:id="rId21"/>
    <p:sldId id="280" r:id="rId22"/>
  </p:sldIdLst>
  <p:sldSz cx="9144000" cy="6858000" type="screen4x3"/>
  <p:notesSz cx="6954838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86" autoAdjust="0"/>
    <p:restoredTop sz="75379" autoAdjust="0"/>
  </p:normalViewPr>
  <p:slideViewPr>
    <p:cSldViewPr snapToObjects="1">
      <p:cViewPr varScale="1">
        <p:scale>
          <a:sx n="55" d="100"/>
          <a:sy n="55" d="100"/>
        </p:scale>
        <p:origin x="-175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9466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0F6C2A87-3CB0-4C4A-960D-A358635653EF}" type="datetime1">
              <a:rPr lang="en-US" smtClean="0"/>
              <a:t>3/20/2014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9466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7D5DC4E0-7C83-B448-90BE-387A481124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514932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6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671ED5BA-C756-084A-8755-E361B266A3C2}" type="datetime1">
              <a:rPr lang="en-US" smtClean="0"/>
              <a:t>3/20/2014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8500"/>
            <a:ext cx="4652962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30" tIns="46465" rIns="92930" bIns="4646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4" y="4421823"/>
            <a:ext cx="5563870" cy="4189095"/>
          </a:xfrm>
          <a:prstGeom prst="rect">
            <a:avLst/>
          </a:prstGeom>
        </p:spPr>
        <p:txBody>
          <a:bodyPr vert="horz" lIns="92930" tIns="46465" rIns="92930" bIns="4646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6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86F63900-8A66-D64B-9233-2E9D621CC9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85705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F63900-8A66-D64B-9233-2E9D621CC92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540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F63900-8A66-D64B-9233-2E9D621CC927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9910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F63900-8A66-D64B-9233-2E9D621CC927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9910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F63900-8A66-D64B-9233-2E9D621CC927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9910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F63900-8A66-D64B-9233-2E9D621CC927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9910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F63900-8A66-D64B-9233-2E9D621CC927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9910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F63900-8A66-D64B-9233-2E9D621CC927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9910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F63900-8A66-D64B-9233-2E9D621CC927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9910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F63900-8A66-D64B-9233-2E9D621CC927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9910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F63900-8A66-D64B-9233-2E9D621CC927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7212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>
              <a:latin typeface="Palatino Linotype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F63900-8A66-D64B-9233-2E9D621CC92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5460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endParaRPr lang="en-US" dirty="0">
              <a:latin typeface="Palatino Linotype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F63900-8A66-D64B-9233-2E9D621CC927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5588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F63900-8A66-D64B-9233-2E9D621CC92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9910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F63900-8A66-D64B-9233-2E9D621CC927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9910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F63900-8A66-D64B-9233-2E9D621CC927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9910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F63900-8A66-D64B-9233-2E9D621CC927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9910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F63900-8A66-D64B-9233-2E9D621CC927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9910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F63900-8A66-D64B-9233-2E9D621CC927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991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KPU_PPT_titlepage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60890" cy="68630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81200"/>
            <a:ext cx="7772400" cy="1222375"/>
          </a:xfrm>
        </p:spPr>
        <p:txBody>
          <a:bodyPr/>
          <a:lstStyle/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76878"/>
            <a:ext cx="6400800" cy="664897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98012E"/>
              </a:clrFrom>
              <a:clrTo>
                <a:srgbClr val="98012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6170340"/>
            <a:ext cx="1730144" cy="5816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94438"/>
            <a:ext cx="8229600" cy="567419"/>
          </a:xfrm>
        </p:spPr>
        <p:txBody>
          <a:bodyPr>
            <a:noAutofit/>
          </a:bodyPr>
          <a:lstStyle>
            <a:lvl1pPr algn="l">
              <a:defRPr sz="4000"/>
            </a:lvl1pPr>
          </a:lstStyle>
          <a:p>
            <a:r>
              <a:rPr lang="en-US" dirty="0" smtClean="0"/>
              <a:t>TITLE OF SLIDE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524000"/>
            <a:ext cx="8229600" cy="4114800"/>
          </a:xfrm>
        </p:spPr>
        <p:txBody>
          <a:bodyPr/>
          <a:lstStyle>
            <a:lvl1pPr>
              <a:defRPr sz="3000"/>
            </a:lvl1pPr>
            <a:lvl2pPr>
              <a:defRPr baseline="0">
                <a:latin typeface="Palatino Linotype" pitchFamily="18" charset="0"/>
              </a:defRPr>
            </a:lvl2pPr>
            <a:lvl3pPr>
              <a:defRPr>
                <a:latin typeface="Palatino Linotype" pitchFamily="18" charset="0"/>
              </a:defRPr>
            </a:lvl3pPr>
          </a:lstStyle>
          <a:p>
            <a:pPr lvl="0"/>
            <a:r>
              <a:rPr lang="en-US" dirty="0" smtClean="0"/>
              <a:t>HEADLINE</a:t>
            </a:r>
          </a:p>
          <a:p>
            <a:pPr lvl="1"/>
            <a:r>
              <a:rPr lang="en-US" dirty="0" smtClean="0"/>
              <a:t>Subhead or main text</a:t>
            </a:r>
          </a:p>
          <a:p>
            <a:pPr lvl="2"/>
            <a:r>
              <a:rPr lang="en-US" dirty="0" smtClean="0"/>
              <a:t>Main text or secondary text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153933"/>
            <a:ext cx="3657600" cy="333519"/>
          </a:xfrm>
        </p:spPr>
        <p:txBody>
          <a:bodyPr>
            <a:normAutofit/>
          </a:bodyPr>
          <a:lstStyle>
            <a:lvl1pPr algn="l">
              <a:defRPr sz="15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OF PRESENTATION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153933"/>
            <a:ext cx="3657600" cy="333519"/>
          </a:xfrm>
        </p:spPr>
        <p:txBody>
          <a:bodyPr>
            <a:normAutofit/>
          </a:bodyPr>
          <a:lstStyle>
            <a:lvl1pPr algn="l">
              <a:defRPr sz="15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OF PRESENTATION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1905000"/>
            <a:ext cx="6019800" cy="3581400"/>
          </a:xfrm>
        </p:spPr>
        <p:txBody>
          <a:bodyPr/>
          <a:lstStyle>
            <a:lvl1pPr>
              <a:spcAft>
                <a:spcPts val="1600"/>
              </a:spcAft>
              <a:defRPr/>
            </a:lvl1pPr>
          </a:lstStyle>
          <a:p>
            <a:pPr lvl="0"/>
            <a:r>
              <a:rPr lang="en-US" dirty="0" smtClean="0"/>
              <a:t>SECTION HEAD TITLE</a:t>
            </a:r>
          </a:p>
          <a:p>
            <a:pPr lvl="1"/>
            <a:r>
              <a:rPr lang="en-US" dirty="0" smtClean="0"/>
              <a:t>Subhead or special text/quote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KPU_PPT_wht_bkgrd.jp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 descr="KPU_PPT_narrow_mast.jpg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9160890" cy="11938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0184" y="6228279"/>
            <a:ext cx="1696616" cy="51823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iming>
    <p:tnLst>
      <p:par>
        <p:cTn id="1" dur="indefinite" restart="never" nodeType="tmRoot"/>
      </p:par>
    </p:tnLst>
  </p:timing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Century Gothic"/>
          <a:ea typeface="+mj-ea"/>
          <a:cs typeface="Century Gothic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None/>
        <a:defRPr sz="3200" b="0" i="0" kern="1200">
          <a:solidFill>
            <a:schemeClr val="bg1">
              <a:lumMod val="50000"/>
            </a:schemeClr>
          </a:solidFill>
          <a:latin typeface="Century Gothic"/>
          <a:ea typeface="+mn-ea"/>
          <a:cs typeface="Century Gothic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None/>
        <a:defRPr sz="2400" b="0" i="0" kern="1200">
          <a:solidFill>
            <a:schemeClr val="tx1"/>
          </a:solidFill>
          <a:latin typeface="Palatino Linotype" pitchFamily="18" charset="0"/>
          <a:ea typeface="+mn-ea"/>
          <a:cs typeface="Palatino Linotype" pitchFamily="18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None/>
        <a:defRPr sz="2200" b="0" i="0" kern="1200">
          <a:solidFill>
            <a:schemeClr val="tx1"/>
          </a:solidFill>
          <a:latin typeface="Palatino Linotype" pitchFamily="18" charset="0"/>
          <a:ea typeface="+mn-ea"/>
          <a:cs typeface="Palatino Linotype" pitchFamily="18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None/>
        <a:defRPr sz="1800" b="0" i="0" kern="1200">
          <a:solidFill>
            <a:schemeClr val="tx1"/>
          </a:solidFill>
          <a:latin typeface="Palatino Linotype" pitchFamily="18" charset="0"/>
          <a:ea typeface="+mn-ea"/>
          <a:cs typeface="Palatino Linotype" pitchFamily="18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None/>
        <a:defRPr sz="1600" b="0" i="0" kern="1200">
          <a:solidFill>
            <a:schemeClr val="tx1"/>
          </a:solidFill>
          <a:latin typeface="Palatino Linotype" pitchFamily="18" charset="0"/>
          <a:ea typeface="+mn-ea"/>
          <a:cs typeface="Palatino Linotype" pitchFamily="18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5800" y="1268760"/>
            <a:ext cx="7772400" cy="1222375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Resource Planning Task Force</a:t>
            </a:r>
            <a:br>
              <a:rPr lang="en-US" b="1" dirty="0" smtClean="0"/>
            </a:br>
            <a:r>
              <a:rPr lang="en-US" b="1" dirty="0" smtClean="0"/>
              <a:t>March 21, </a:t>
            </a:r>
            <a:r>
              <a:rPr lang="en-US" b="1" dirty="0" smtClean="0"/>
              <a:t>2014</a:t>
            </a:r>
            <a:br>
              <a:rPr lang="en-US" b="1" dirty="0" smtClean="0"/>
            </a:br>
            <a:r>
              <a:rPr lang="en-US" sz="8000" b="1" dirty="0"/>
              <a:t/>
            </a:r>
            <a:br>
              <a:rPr lang="en-US" sz="8000" b="1" dirty="0"/>
            </a:br>
            <a:r>
              <a:rPr lang="en-US" sz="8000" b="1" dirty="0" smtClean="0"/>
              <a:t>SPACE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131327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Internal Space Issues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457200" y="1524000"/>
            <a:ext cx="8229600" cy="4713312"/>
          </a:xfrm>
        </p:spPr>
        <p:txBody>
          <a:bodyPr>
            <a:normAutofit/>
          </a:bodyPr>
          <a:lstStyle/>
          <a:p>
            <a:endParaRPr lang="en-US" sz="2600" b="1" dirty="0" smtClean="0">
              <a:solidFill>
                <a:srgbClr val="FF0000"/>
              </a:solidFill>
              <a:latin typeface="Palatino Linotype" pitchFamily="18" charset="0"/>
            </a:endParaRPr>
          </a:p>
          <a:p>
            <a:r>
              <a:rPr lang="en-US" sz="2600" b="1" dirty="0" smtClean="0">
                <a:solidFill>
                  <a:srgbClr val="FF0000"/>
                </a:solidFill>
                <a:latin typeface="Palatino Linotype" pitchFamily="18" charset="0"/>
              </a:rPr>
              <a:t>Human Factors: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tx1"/>
                </a:solidFill>
                <a:latin typeface="Palatino Linotype" pitchFamily="18" charset="0"/>
              </a:rPr>
              <a:t>Silos within </a:t>
            </a:r>
            <a:r>
              <a:rPr lang="en-US" sz="2600" dirty="0" smtClean="0">
                <a:solidFill>
                  <a:schemeClr val="tx1"/>
                </a:solidFill>
                <a:latin typeface="Palatino Linotype" pitchFamily="18" charset="0"/>
              </a:rPr>
              <a:t>silos</a:t>
            </a:r>
            <a:endParaRPr lang="en-US" sz="2600" dirty="0" smtClean="0">
              <a:solidFill>
                <a:schemeClr val="tx1"/>
              </a:solidFill>
              <a:latin typeface="Palatino Linotype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tx1"/>
                </a:solidFill>
                <a:latin typeface="Palatino Linotype" pitchFamily="18" charset="0"/>
              </a:rPr>
              <a:t>Pervasive attitudes of ownership and entitlement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tx1"/>
                </a:solidFill>
                <a:latin typeface="Palatino Linotype" pitchFamily="18" charset="0"/>
              </a:rPr>
              <a:t>Emotional attachment to space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tx1"/>
                </a:solidFill>
                <a:latin typeface="Palatino Linotype" pitchFamily="18" charset="0"/>
              </a:rPr>
              <a:t>People prepared to fight for “their” space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tx1"/>
                </a:solidFill>
                <a:latin typeface="Palatino Linotype" pitchFamily="18" charset="0"/>
              </a:rPr>
              <a:t>Fear/resistance to change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tx1"/>
                </a:solidFill>
                <a:latin typeface="Palatino Linotype" pitchFamily="18" charset="0"/>
              </a:rPr>
              <a:t>Need for storage mistaken as need for space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600" dirty="0" smtClean="0">
              <a:solidFill>
                <a:schemeClr val="tx1"/>
              </a:solidFill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7338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Internal Space Issues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457200" y="1524000"/>
            <a:ext cx="8229600" cy="4713312"/>
          </a:xfrm>
        </p:spPr>
        <p:txBody>
          <a:bodyPr>
            <a:normAutofit/>
          </a:bodyPr>
          <a:lstStyle/>
          <a:p>
            <a:r>
              <a:rPr lang="en-US" sz="2600" b="1" dirty="0" smtClean="0">
                <a:solidFill>
                  <a:srgbClr val="FF0000"/>
                </a:solidFill>
                <a:latin typeface="Palatino Linotype" pitchFamily="18" charset="0"/>
              </a:rPr>
              <a:t>Space </a:t>
            </a:r>
            <a:r>
              <a:rPr lang="en-US" sz="2600" b="1" dirty="0" smtClean="0">
                <a:solidFill>
                  <a:srgbClr val="FF0000"/>
                </a:solidFill>
                <a:latin typeface="Palatino Linotype" pitchFamily="18" charset="0"/>
              </a:rPr>
              <a:t>administration: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tx1"/>
                </a:solidFill>
                <a:latin typeface="Palatino Linotype" pitchFamily="18" charset="0"/>
              </a:rPr>
              <a:t>Lack of formal policy and procedure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tx1"/>
                </a:solidFill>
                <a:latin typeface="Palatino Linotype" pitchFamily="18" charset="0"/>
              </a:rPr>
              <a:t>Crisis allocation based on most pressing priority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tx1"/>
                </a:solidFill>
                <a:latin typeface="Palatino Linotype" pitchFamily="18" charset="0"/>
              </a:rPr>
              <a:t>Poor </a:t>
            </a:r>
            <a:r>
              <a:rPr lang="en-US" sz="2600" dirty="0" smtClean="0">
                <a:solidFill>
                  <a:schemeClr val="tx1"/>
                </a:solidFill>
                <a:latin typeface="Palatino Linotype" pitchFamily="18" charset="0"/>
              </a:rPr>
              <a:t>space-related communication</a:t>
            </a:r>
            <a:endParaRPr lang="en-US" sz="2600" dirty="0" smtClean="0">
              <a:solidFill>
                <a:schemeClr val="tx1"/>
              </a:solidFill>
              <a:latin typeface="Palatino Linotype" pitchFamily="18" charset="0"/>
            </a:endParaRPr>
          </a:p>
          <a:p>
            <a:pPr marL="0" indent="0"/>
            <a:r>
              <a:rPr lang="en-US" sz="2600" dirty="0" smtClean="0">
                <a:solidFill>
                  <a:schemeClr val="tx1"/>
                </a:solidFill>
                <a:latin typeface="Palatino Linotype" pitchFamily="18" charset="0"/>
              </a:rPr>
              <a:t> 	- People don’t know how space decisions made</a:t>
            </a:r>
            <a:endParaRPr lang="en-US" sz="2600" dirty="0">
              <a:solidFill>
                <a:schemeClr val="tx1"/>
              </a:solidFill>
              <a:latin typeface="Palatino Linotype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tx1"/>
                </a:solidFill>
                <a:latin typeface="Palatino Linotype" pitchFamily="18" charset="0"/>
              </a:rPr>
              <a:t>Space related information is housed in multiple </a:t>
            </a:r>
            <a:r>
              <a:rPr lang="en-US" sz="2600" dirty="0" err="1" smtClean="0">
                <a:solidFill>
                  <a:schemeClr val="tx1"/>
                </a:solidFill>
                <a:latin typeface="Palatino Linotype" pitchFamily="18" charset="0"/>
              </a:rPr>
              <a:t>depts</a:t>
            </a:r>
            <a:r>
              <a:rPr lang="en-US" sz="2600" dirty="0" smtClean="0">
                <a:solidFill>
                  <a:schemeClr val="tx1"/>
                </a:solidFill>
                <a:latin typeface="Palatino Linotype" pitchFamily="18" charset="0"/>
              </a:rPr>
              <a:t>:</a:t>
            </a:r>
          </a:p>
          <a:p>
            <a:pPr marL="0" indent="0"/>
            <a:r>
              <a:rPr lang="en-US" sz="2600" dirty="0" smtClean="0">
                <a:solidFill>
                  <a:schemeClr val="tx1"/>
                </a:solidFill>
                <a:latin typeface="Palatino Linotype" pitchFamily="18" charset="0"/>
              </a:rPr>
              <a:t>	- OREG, HR, IET, IAP, Facilities, ORS, Space 	Admin, Faculties, etc. </a:t>
            </a:r>
          </a:p>
        </p:txBody>
      </p:sp>
    </p:spTree>
    <p:extLst>
      <p:ext uri="{BB962C8B-B14F-4D97-AF65-F5344CB8AC3E}">
        <p14:creationId xmlns:p14="http://schemas.microsoft.com/office/powerpoint/2010/main" val="3331618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Space </a:t>
            </a:r>
            <a:r>
              <a:rPr lang="en-US" dirty="0" smtClean="0"/>
              <a:t>Ideals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457200" y="1524000"/>
            <a:ext cx="8229600" cy="4641304"/>
          </a:xfrm>
        </p:spPr>
        <p:txBody>
          <a:bodyPr>
            <a:normAutofit fontScale="32500" lnSpcReduction="20000"/>
          </a:bodyPr>
          <a:lstStyle/>
          <a:p>
            <a:pPr>
              <a:spcAft>
                <a:spcPts val="1200"/>
              </a:spcAft>
            </a:pPr>
            <a:r>
              <a:rPr lang="en-US" sz="9800" b="1" dirty="0" smtClean="0">
                <a:solidFill>
                  <a:srgbClr val="FF0000"/>
                </a:solidFill>
                <a:latin typeface="Palatino Linotype" pitchFamily="18" charset="0"/>
              </a:rPr>
              <a:t>Flexible space, furniture, t</a:t>
            </a:r>
            <a:r>
              <a:rPr lang="en-US" sz="9800" b="1" dirty="0" smtClean="0">
                <a:solidFill>
                  <a:srgbClr val="FF0000"/>
                </a:solidFill>
                <a:latin typeface="Palatino Linotype" pitchFamily="18" charset="0"/>
              </a:rPr>
              <a:t>echnology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8600" dirty="0" smtClean="0">
                <a:solidFill>
                  <a:schemeClr val="tx1"/>
                </a:solidFill>
                <a:latin typeface="Palatino Linotype" pitchFamily="18" charset="0"/>
              </a:rPr>
              <a:t>Flexible</a:t>
            </a:r>
            <a:r>
              <a:rPr lang="en-US" sz="8600" dirty="0">
                <a:solidFill>
                  <a:schemeClr val="tx1"/>
                </a:solidFill>
                <a:latin typeface="Palatino Linotype" pitchFamily="18" charset="0"/>
              </a:rPr>
              <a:t>, dynamic foundation to position KPU to be responsive to a broad range of opportunities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8600" dirty="0" smtClean="0">
                <a:solidFill>
                  <a:schemeClr val="tx1"/>
                </a:solidFill>
                <a:latin typeface="Palatino Linotype" pitchFamily="18" charset="0"/>
              </a:rPr>
              <a:t>Quickly </a:t>
            </a:r>
            <a:r>
              <a:rPr lang="en-US" sz="8600" dirty="0">
                <a:solidFill>
                  <a:schemeClr val="tx1"/>
                </a:solidFill>
                <a:latin typeface="Palatino Linotype" pitchFamily="18" charset="0"/>
              </a:rPr>
              <a:t>accommodate new/evolving programs/initiatives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8600" dirty="0" smtClean="0">
                <a:solidFill>
                  <a:schemeClr val="tx1"/>
                </a:solidFill>
                <a:latin typeface="Palatino Linotype" pitchFamily="18" charset="0"/>
              </a:rPr>
              <a:t>Flexibly </a:t>
            </a:r>
            <a:r>
              <a:rPr lang="en-US" sz="8600" dirty="0">
                <a:solidFill>
                  <a:schemeClr val="tx1"/>
                </a:solidFill>
                <a:latin typeface="Palatino Linotype" pitchFamily="18" charset="0"/>
              </a:rPr>
              <a:t>accommodate new pedagogies, changing office needs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8600" dirty="0" smtClean="0">
                <a:solidFill>
                  <a:schemeClr val="tx1"/>
                </a:solidFill>
                <a:latin typeface="Palatino Linotype" pitchFamily="18" charset="0"/>
              </a:rPr>
              <a:t>Space </a:t>
            </a:r>
            <a:r>
              <a:rPr lang="en-US" sz="8600" dirty="0">
                <a:solidFill>
                  <a:schemeClr val="tx1"/>
                </a:solidFill>
                <a:latin typeface="Palatino Linotype" pitchFamily="18" charset="0"/>
              </a:rPr>
              <a:t>aligned with functional requirements, not historical </a:t>
            </a:r>
            <a:r>
              <a:rPr lang="en-US" sz="8600" dirty="0" smtClean="0">
                <a:solidFill>
                  <a:schemeClr val="tx1"/>
                </a:solidFill>
                <a:latin typeface="Palatino Linotype" pitchFamily="18" charset="0"/>
              </a:rPr>
              <a:t>practice</a:t>
            </a:r>
            <a:endParaRPr lang="en-US" sz="8600" dirty="0"/>
          </a:p>
        </p:txBody>
      </p:sp>
    </p:spTree>
    <p:extLst>
      <p:ext uri="{BB962C8B-B14F-4D97-AF65-F5344CB8AC3E}">
        <p14:creationId xmlns:p14="http://schemas.microsoft.com/office/powerpoint/2010/main" val="3488751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Space </a:t>
            </a:r>
            <a:r>
              <a:rPr lang="en-US" dirty="0" smtClean="0"/>
              <a:t>Ideals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457200" y="1524000"/>
            <a:ext cx="8229600" cy="4641304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3200" b="1" dirty="0" smtClean="0">
                <a:solidFill>
                  <a:srgbClr val="FF0000"/>
                </a:solidFill>
                <a:latin typeface="Palatino Linotype" pitchFamily="18" charset="0"/>
              </a:rPr>
              <a:t>Interdisciplinary Space</a:t>
            </a:r>
            <a:endParaRPr lang="en-US" sz="3200" b="1" dirty="0" smtClean="0">
              <a:solidFill>
                <a:srgbClr val="FF0000"/>
              </a:solidFill>
              <a:latin typeface="Palatino Linotype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Palatino Linotype" pitchFamily="18" charset="0"/>
              </a:rPr>
              <a:t>Space that </a:t>
            </a:r>
            <a:r>
              <a:rPr lang="en-US" sz="2800" smtClean="0">
                <a:solidFill>
                  <a:schemeClr val="tx1"/>
                </a:solidFill>
                <a:latin typeface="Palatino Linotype" pitchFamily="18" charset="0"/>
              </a:rPr>
              <a:t>can support multiple </a:t>
            </a:r>
            <a:r>
              <a:rPr lang="en-US" sz="2800" dirty="0" smtClean="0">
                <a:solidFill>
                  <a:schemeClr val="tx1"/>
                </a:solidFill>
                <a:latin typeface="Palatino Linotype" pitchFamily="18" charset="0"/>
              </a:rPr>
              <a:t>activities</a:t>
            </a:r>
          </a:p>
          <a:p>
            <a:pPr marL="0" indent="0"/>
            <a:r>
              <a:rPr lang="en-US" sz="2800" dirty="0" smtClean="0">
                <a:solidFill>
                  <a:schemeClr val="tx1"/>
                </a:solidFill>
                <a:latin typeface="Palatino Linotype" pitchFamily="18" charset="0"/>
              </a:rPr>
              <a:t>	- Teaching, research, community engagement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Palatino Linotype" pitchFamily="18" charset="0"/>
              </a:rPr>
              <a:t>Fosters innovation, creativity, collaboration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Palatino Linotype" pitchFamily="18" charset="0"/>
              </a:rPr>
              <a:t>Allows quick response to new opportunities at lower cost</a:t>
            </a:r>
          </a:p>
        </p:txBody>
      </p:sp>
    </p:spTree>
    <p:extLst>
      <p:ext uri="{BB962C8B-B14F-4D97-AF65-F5344CB8AC3E}">
        <p14:creationId xmlns:p14="http://schemas.microsoft.com/office/powerpoint/2010/main" val="2960014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Space </a:t>
            </a:r>
            <a:r>
              <a:rPr lang="en-US" dirty="0" smtClean="0"/>
              <a:t>Ideals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457200" y="1524000"/>
            <a:ext cx="8229600" cy="4641304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3200" b="1" dirty="0" smtClean="0">
                <a:solidFill>
                  <a:srgbClr val="FF0000"/>
                </a:solidFill>
                <a:latin typeface="Palatino Linotype" pitchFamily="18" charset="0"/>
              </a:rPr>
              <a:t>Culture of Space Stewardship</a:t>
            </a:r>
            <a:endParaRPr lang="en-US" sz="3200" b="1" dirty="0" smtClean="0">
              <a:solidFill>
                <a:srgbClr val="FF0000"/>
              </a:solidFill>
              <a:latin typeface="Palatino Linotype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Palatino Linotype" pitchFamily="18" charset="0"/>
              </a:rPr>
              <a:t>Foster a culture of space caring, sharing, preservation, protection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Palatino Linotype" pitchFamily="18" charset="0"/>
              </a:rPr>
              <a:t>Everyone feels responsible for ensuring that KPU’s space is used efficiently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Palatino Linotype" pitchFamily="18" charset="0"/>
              </a:rPr>
              <a:t>Use of space aligned with KPU’s priorities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Palatino Linotype" pitchFamily="18" charset="0"/>
              </a:rPr>
              <a:t>Open, transparent processes reduce rumor, misinformation, distrust </a:t>
            </a:r>
          </a:p>
        </p:txBody>
      </p:sp>
    </p:spTree>
    <p:extLst>
      <p:ext uri="{BB962C8B-B14F-4D97-AF65-F5344CB8AC3E}">
        <p14:creationId xmlns:p14="http://schemas.microsoft.com/office/powerpoint/2010/main" val="1774208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Recommendations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457200" y="1524000"/>
            <a:ext cx="8229600" cy="4641304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3200" b="1" dirty="0" smtClean="0">
                <a:solidFill>
                  <a:srgbClr val="FF0000"/>
                </a:solidFill>
                <a:latin typeface="Palatino Linotype" pitchFamily="18" charset="0"/>
              </a:rPr>
              <a:t>Formalize planning, processes, decision making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Palatino Linotype" pitchFamily="18" charset="0"/>
              </a:rPr>
              <a:t>Articulate institutional space expectations, plans for teaching, research, offices, other space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Palatino Linotype" pitchFamily="18" charset="0"/>
              </a:rPr>
              <a:t>Formalize policy, procedure, standards, benchmarks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Palatino Linotype" pitchFamily="18" charset="0"/>
              </a:rPr>
              <a:t>Equitable, consistent, efficient decision making, processes, conflict resolution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Palatino Linotype" pitchFamily="18" charset="0"/>
              </a:rPr>
              <a:t>Space Committee to be a forum for space issues</a:t>
            </a:r>
          </a:p>
        </p:txBody>
      </p:sp>
    </p:spTree>
    <p:extLst>
      <p:ext uri="{BB962C8B-B14F-4D97-AF65-F5344CB8AC3E}">
        <p14:creationId xmlns:p14="http://schemas.microsoft.com/office/powerpoint/2010/main" val="2638377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Recommendations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457200" y="1524000"/>
            <a:ext cx="8229600" cy="4641304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1200"/>
              </a:spcAft>
            </a:pPr>
            <a:r>
              <a:rPr lang="en-US" sz="3200" b="1" dirty="0" smtClean="0">
                <a:solidFill>
                  <a:srgbClr val="FF0000"/>
                </a:solidFill>
                <a:latin typeface="Palatino Linotype" pitchFamily="18" charset="0"/>
              </a:rPr>
              <a:t>Integrated Space Database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Palatino Linotype" pitchFamily="18" charset="0"/>
              </a:rPr>
              <a:t>Connect the 3 legs of the resource stool:</a:t>
            </a:r>
          </a:p>
          <a:p>
            <a:pPr marL="0" indent="0"/>
            <a:r>
              <a:rPr lang="en-US" sz="2800" dirty="0">
                <a:solidFill>
                  <a:schemeClr val="tx1"/>
                </a:solidFill>
                <a:latin typeface="Palatino Linotype" pitchFamily="18" charset="0"/>
              </a:rPr>
              <a:t>	</a:t>
            </a:r>
            <a:r>
              <a:rPr lang="en-US" sz="2800" dirty="0" smtClean="0">
                <a:solidFill>
                  <a:schemeClr val="tx1"/>
                </a:solidFill>
                <a:latin typeface="Palatino Linotype" pitchFamily="18" charset="0"/>
              </a:rPr>
              <a:t>- Budget, HR, Space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Palatino Linotype" pitchFamily="18" charset="0"/>
              </a:rPr>
              <a:t>Robust information re:</a:t>
            </a:r>
          </a:p>
          <a:p>
            <a:pPr marL="0" indent="0"/>
            <a:r>
              <a:rPr lang="en-US" sz="2800" dirty="0" smtClean="0">
                <a:solidFill>
                  <a:schemeClr val="tx1"/>
                </a:solidFill>
                <a:latin typeface="Palatino Linotype" pitchFamily="18" charset="0"/>
              </a:rPr>
              <a:t>	- Amount/composition of space</a:t>
            </a:r>
          </a:p>
          <a:p>
            <a:pPr marL="0" indent="0"/>
            <a:r>
              <a:rPr lang="en-US" sz="2800" dirty="0" smtClean="0">
                <a:solidFill>
                  <a:schemeClr val="tx1"/>
                </a:solidFill>
                <a:latin typeface="Palatino Linotype" pitchFamily="18" charset="0"/>
              </a:rPr>
              <a:t>	- Space utilization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Palatino Linotype" pitchFamily="18" charset="0"/>
              </a:rPr>
              <a:t>Supports:</a:t>
            </a:r>
          </a:p>
          <a:p>
            <a:pPr marL="0" indent="0"/>
            <a:r>
              <a:rPr lang="en-US" sz="2800" dirty="0" smtClean="0">
                <a:solidFill>
                  <a:schemeClr val="tx1"/>
                </a:solidFill>
                <a:latin typeface="Palatino Linotype" pitchFamily="18" charset="0"/>
              </a:rPr>
              <a:t>	- Informed, impartial decision making</a:t>
            </a:r>
          </a:p>
          <a:p>
            <a:pPr marL="0" indent="0"/>
            <a:r>
              <a:rPr lang="en-US" sz="2800" dirty="0" smtClean="0">
                <a:solidFill>
                  <a:schemeClr val="tx1"/>
                </a:solidFill>
                <a:latin typeface="Palatino Linotype" pitchFamily="18" charset="0"/>
              </a:rPr>
              <a:t>	- Planning, forecasting</a:t>
            </a:r>
          </a:p>
          <a:p>
            <a:pPr marL="0" indent="0"/>
            <a:r>
              <a:rPr lang="en-US" sz="2800" dirty="0" smtClean="0">
                <a:solidFill>
                  <a:schemeClr val="tx1"/>
                </a:solidFill>
                <a:latin typeface="Palatino Linotype" pitchFamily="18" charset="0"/>
              </a:rPr>
              <a:t>	- Cost/benefit analysis</a:t>
            </a:r>
          </a:p>
        </p:txBody>
      </p:sp>
    </p:spTree>
    <p:extLst>
      <p:ext uri="{BB962C8B-B14F-4D97-AF65-F5344CB8AC3E}">
        <p14:creationId xmlns:p14="http://schemas.microsoft.com/office/powerpoint/2010/main" val="3108650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Recommendations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457200" y="1524000"/>
            <a:ext cx="8229600" cy="4641304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3200" b="1" dirty="0" smtClean="0">
                <a:solidFill>
                  <a:srgbClr val="FF0000"/>
                </a:solidFill>
                <a:latin typeface="Palatino Linotype" pitchFamily="18" charset="0"/>
              </a:rPr>
              <a:t>Space Communications Plan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Palatino Linotype" pitchFamily="18" charset="0"/>
              </a:rPr>
              <a:t>2 way communications with all levels of KPU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Palatino Linotype" pitchFamily="18" charset="0"/>
              </a:rPr>
              <a:t>Increase awareness of space issues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Palatino Linotype" pitchFamily="18" charset="0"/>
              </a:rPr>
              <a:t>Formal method of collecting input on key issues, new policies, procedures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Palatino Linotype" pitchFamily="18" charset="0"/>
              </a:rPr>
              <a:t>Facilitate cultural change</a:t>
            </a:r>
          </a:p>
        </p:txBody>
      </p:sp>
    </p:spTree>
    <p:extLst>
      <p:ext uri="{BB962C8B-B14F-4D97-AF65-F5344CB8AC3E}">
        <p14:creationId xmlns:p14="http://schemas.microsoft.com/office/powerpoint/2010/main" val="40786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395536" y="260648"/>
            <a:ext cx="8208912" cy="5688632"/>
          </a:xfrm>
        </p:spPr>
        <p:txBody>
          <a:bodyPr>
            <a:normAutofit/>
          </a:bodyPr>
          <a:lstStyle/>
          <a:p>
            <a:pPr algn="l">
              <a:spcBef>
                <a:spcPts val="1200"/>
              </a:spcBef>
              <a:spcAft>
                <a:spcPts val="1200"/>
              </a:spcAft>
            </a:pPr>
            <a:r>
              <a:rPr lang="en-US" sz="3600" dirty="0" smtClean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SUMMARY</a:t>
            </a:r>
            <a:br>
              <a:rPr lang="en-US" sz="3600" dirty="0" smtClean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</a:br>
            <a:r>
              <a:rPr lang="en-US" sz="2200" dirty="0">
                <a:latin typeface="Palatino Linotype" pitchFamily="18" charset="0"/>
              </a:rPr>
              <a:t/>
            </a:r>
            <a:br>
              <a:rPr lang="en-US" sz="2200" dirty="0">
                <a:latin typeface="Palatino Linotype" pitchFamily="18" charset="0"/>
              </a:rPr>
            </a:br>
            <a:r>
              <a:rPr lang="en-US" sz="2400" dirty="0" smtClean="0">
                <a:latin typeface="Palatino Linotype" pitchFamily="18" charset="0"/>
              </a:rPr>
              <a:t>* 	</a:t>
            </a:r>
            <a:r>
              <a:rPr lang="en-US" sz="3100" dirty="0" smtClean="0">
                <a:latin typeface="Palatino Linotype" pitchFamily="18" charset="0"/>
              </a:rPr>
              <a:t>Spread use of space more evenly over full 	operating 	hours</a:t>
            </a:r>
            <a:br>
              <a:rPr lang="en-US" sz="3100" dirty="0" smtClean="0">
                <a:latin typeface="Palatino Linotype" pitchFamily="18" charset="0"/>
              </a:rPr>
            </a:br>
            <a:r>
              <a:rPr lang="en-US" sz="3100" dirty="0" smtClean="0">
                <a:latin typeface="Palatino Linotype" pitchFamily="18" charset="0"/>
              </a:rPr>
              <a:t>* 	Create flexible, interdisciplinary space 	to 	quickly respond to opportunities</a:t>
            </a:r>
            <a:br>
              <a:rPr lang="en-US" sz="3100" dirty="0" smtClean="0">
                <a:latin typeface="Palatino Linotype" pitchFamily="18" charset="0"/>
              </a:rPr>
            </a:br>
            <a:r>
              <a:rPr lang="en-US" sz="3100" dirty="0" smtClean="0">
                <a:latin typeface="Palatino Linotype" pitchFamily="18" charset="0"/>
              </a:rPr>
              <a:t>*	Formalize space policy and procedure</a:t>
            </a:r>
            <a:br>
              <a:rPr lang="en-US" sz="3100" dirty="0" smtClean="0">
                <a:latin typeface="Palatino Linotype" pitchFamily="18" charset="0"/>
              </a:rPr>
            </a:br>
            <a:r>
              <a:rPr lang="en-US" sz="3100" dirty="0" smtClean="0">
                <a:latin typeface="Palatino Linotype" pitchFamily="18" charset="0"/>
              </a:rPr>
              <a:t>*	Foster a culture of space stewardship</a:t>
            </a:r>
            <a:br>
              <a:rPr lang="en-US" sz="3100" dirty="0" smtClean="0">
                <a:latin typeface="Palatino Linotype" pitchFamily="18" charset="0"/>
              </a:rPr>
            </a:br>
            <a:r>
              <a:rPr lang="en-US" sz="3100" dirty="0" smtClean="0">
                <a:latin typeface="Palatino Linotype" pitchFamily="18" charset="0"/>
              </a:rPr>
              <a:t>* 	Communicate, communicate, communicate</a:t>
            </a:r>
            <a:br>
              <a:rPr lang="en-US" sz="3100" dirty="0" smtClean="0">
                <a:latin typeface="Palatino Linotype" pitchFamily="18" charset="0"/>
              </a:rPr>
            </a:br>
            <a:endParaRPr lang="en-US" sz="2200" dirty="0">
              <a:latin typeface="Palatino Linotype" pitchFamily="18" charset="0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422475" y="6858000"/>
            <a:ext cx="6400800" cy="664897"/>
          </a:xfrm>
        </p:spPr>
        <p:txBody>
          <a:bodyPr>
            <a:noAutofit/>
          </a:bodyPr>
          <a:lstStyle/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40563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University Space Admin Dept.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457200" y="1524000"/>
            <a:ext cx="8229600" cy="4713312"/>
          </a:xfrm>
        </p:spPr>
        <p:txBody>
          <a:bodyPr>
            <a:normAutofit/>
          </a:bodyPr>
          <a:lstStyle/>
          <a:p>
            <a:endParaRPr lang="en-US" sz="1200" dirty="0"/>
          </a:p>
          <a:p>
            <a:pPr lvl="0"/>
            <a:r>
              <a:rPr lang="en-US" sz="2800" b="1" dirty="0" smtClean="0">
                <a:solidFill>
                  <a:schemeClr val="tx1"/>
                </a:solidFill>
                <a:latin typeface="Palatino Linotype" pitchFamily="18" charset="0"/>
              </a:rPr>
              <a:t>Established October 2010</a:t>
            </a:r>
          </a:p>
          <a:p>
            <a:pPr lvl="0"/>
            <a:endParaRPr lang="en-US" sz="2800" dirty="0">
              <a:solidFill>
                <a:schemeClr val="tx1"/>
              </a:solidFill>
              <a:latin typeface="Palatino Linotype" pitchFamily="18" charset="0"/>
            </a:endParaRPr>
          </a:p>
          <a:p>
            <a:pPr lvl="0"/>
            <a:r>
              <a:rPr lang="en-US" sz="2800" b="1" dirty="0" smtClean="0">
                <a:solidFill>
                  <a:srgbClr val="FF0000"/>
                </a:solidFill>
                <a:latin typeface="Palatino Linotype" pitchFamily="18" charset="0"/>
              </a:rPr>
              <a:t>Staff:</a:t>
            </a:r>
          </a:p>
          <a:p>
            <a:pPr lvl="0"/>
            <a:r>
              <a:rPr lang="en-US" sz="2800" b="1" dirty="0" smtClean="0">
                <a:solidFill>
                  <a:schemeClr val="tx1"/>
                </a:solidFill>
                <a:latin typeface="Palatino Linotype" pitchFamily="18" charset="0"/>
              </a:rPr>
              <a:t>Terri Chanyungco, Director</a:t>
            </a:r>
          </a:p>
          <a:p>
            <a:pPr lvl="0"/>
            <a:r>
              <a:rPr lang="en-US" sz="2800" b="1" dirty="0" smtClean="0">
                <a:solidFill>
                  <a:schemeClr val="tx1"/>
                </a:solidFill>
                <a:latin typeface="Palatino Linotype" pitchFamily="18" charset="0"/>
              </a:rPr>
              <a:t>Yanping Cui, Coordinator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669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University Space Admin Dept.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457200" y="1524000"/>
            <a:ext cx="8229600" cy="4713312"/>
          </a:xfrm>
        </p:spPr>
        <p:txBody>
          <a:bodyPr>
            <a:normAutofit fontScale="92500" lnSpcReduction="20000"/>
          </a:bodyPr>
          <a:lstStyle/>
          <a:p>
            <a:r>
              <a:rPr lang="en-US" sz="4100" dirty="0" smtClean="0"/>
              <a:t>KEY RESPONSIBILITIES</a:t>
            </a:r>
          </a:p>
          <a:p>
            <a:endParaRPr lang="en-US" sz="1700" dirty="0"/>
          </a:p>
          <a:p>
            <a:pPr marL="457200" lvl="0" indent="-4572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3100" dirty="0" smtClean="0">
                <a:solidFill>
                  <a:schemeClr val="tx1"/>
                </a:solidFill>
                <a:latin typeface="Palatino Linotype" pitchFamily="18" charset="0"/>
              </a:rPr>
              <a:t>Strategic space planning to ensure KPU’s </a:t>
            </a:r>
            <a:r>
              <a:rPr lang="en-US" sz="3100" dirty="0">
                <a:solidFill>
                  <a:schemeClr val="tx1"/>
                </a:solidFill>
                <a:latin typeface="Palatino Linotype" pitchFamily="18" charset="0"/>
              </a:rPr>
              <a:t>o</a:t>
            </a:r>
            <a:r>
              <a:rPr lang="en-US" sz="3100" dirty="0" smtClean="0">
                <a:solidFill>
                  <a:schemeClr val="tx1"/>
                </a:solidFill>
                <a:latin typeface="Palatino Linotype" pitchFamily="18" charset="0"/>
              </a:rPr>
              <a:t>perational/strategic objectives are met</a:t>
            </a:r>
          </a:p>
          <a:p>
            <a:pPr marL="457200" lvl="0" indent="-4572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3100" dirty="0" smtClean="0">
                <a:solidFill>
                  <a:schemeClr val="tx1"/>
                </a:solidFill>
                <a:latin typeface="Palatino Linotype" pitchFamily="18" charset="0"/>
              </a:rPr>
              <a:t>Develop space plans, policies, procedures standards, benchmarks</a:t>
            </a:r>
          </a:p>
          <a:p>
            <a:pPr marL="457200" lvl="0" indent="-4572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3100" dirty="0" smtClean="0">
                <a:solidFill>
                  <a:schemeClr val="tx1"/>
                </a:solidFill>
                <a:latin typeface="Palatino Linotype" pitchFamily="18" charset="0"/>
              </a:rPr>
              <a:t>Identification of logistics and </a:t>
            </a:r>
            <a:r>
              <a:rPr lang="en-US" sz="3100" dirty="0" smtClean="0">
                <a:solidFill>
                  <a:schemeClr val="tx1"/>
                </a:solidFill>
                <a:latin typeface="Palatino Linotype" pitchFamily="18" charset="0"/>
              </a:rPr>
              <a:t>implications </a:t>
            </a:r>
            <a:r>
              <a:rPr lang="en-US" sz="3100" dirty="0" smtClean="0">
                <a:solidFill>
                  <a:schemeClr val="tx1"/>
                </a:solidFill>
                <a:latin typeface="Palatino Linotype" pitchFamily="18" charset="0"/>
              </a:rPr>
              <a:t>of </a:t>
            </a:r>
            <a:r>
              <a:rPr lang="en-US" sz="3100" dirty="0" smtClean="0">
                <a:solidFill>
                  <a:schemeClr val="tx1"/>
                </a:solidFill>
                <a:latin typeface="Palatino Linotype" pitchFamily="18" charset="0"/>
              </a:rPr>
              <a:t>space usage</a:t>
            </a:r>
            <a:endParaRPr lang="en-US" sz="3100" dirty="0" smtClean="0">
              <a:solidFill>
                <a:schemeClr val="tx1"/>
              </a:solidFill>
              <a:latin typeface="Palatino Linotype" pitchFamily="18" charset="0"/>
            </a:endParaRPr>
          </a:p>
          <a:p>
            <a:pPr marL="457200" lvl="0" indent="-4572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3100" dirty="0" smtClean="0">
                <a:solidFill>
                  <a:schemeClr val="tx1"/>
                </a:solidFill>
                <a:latin typeface="Palatino Linotype" pitchFamily="18" charset="0"/>
              </a:rPr>
              <a:t>Allocation of academic and non-academic space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00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University Space Admin Dept.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457200" y="1524000"/>
            <a:ext cx="8229600" cy="4641304"/>
          </a:xfrm>
        </p:spPr>
        <p:txBody>
          <a:bodyPr>
            <a:normAutofit/>
          </a:bodyPr>
          <a:lstStyle/>
          <a:p>
            <a:r>
              <a:rPr lang="en-US" sz="3800" dirty="0" smtClean="0"/>
              <a:t>REPORTS TO:</a:t>
            </a:r>
            <a:endParaRPr lang="en-US" sz="1400" dirty="0"/>
          </a:p>
          <a:p>
            <a:pPr marL="0" lvl="0" indent="0"/>
            <a:endParaRPr lang="en-US" sz="2800" dirty="0" smtClean="0">
              <a:solidFill>
                <a:schemeClr val="tx1"/>
              </a:solidFill>
              <a:latin typeface="Palatino Linotype" pitchFamily="18" charset="0"/>
            </a:endParaRPr>
          </a:p>
          <a:p>
            <a:pPr marL="0" lvl="0" indent="0"/>
            <a:r>
              <a:rPr lang="en-US" sz="2800" b="1" dirty="0" smtClean="0">
                <a:solidFill>
                  <a:schemeClr val="tx1"/>
                </a:solidFill>
                <a:latin typeface="Palatino Linotype" pitchFamily="18" charset="0"/>
              </a:rPr>
              <a:t>VPA and Provost – Sal </a:t>
            </a:r>
            <a:r>
              <a:rPr lang="en-US" sz="2800" b="1" dirty="0" err="1" smtClean="0">
                <a:solidFill>
                  <a:schemeClr val="tx1"/>
                </a:solidFill>
                <a:latin typeface="Palatino Linotype" pitchFamily="18" charset="0"/>
              </a:rPr>
              <a:t>Ferreras</a:t>
            </a:r>
            <a:endParaRPr lang="en-US" sz="2800" b="1" dirty="0" smtClean="0">
              <a:solidFill>
                <a:schemeClr val="tx1"/>
              </a:solidFill>
              <a:latin typeface="Palatino Linotype" pitchFamily="18" charset="0"/>
            </a:endParaRPr>
          </a:p>
          <a:p>
            <a:pPr marL="0" lvl="0" indent="0"/>
            <a:endParaRPr lang="en-US" sz="2800" b="1" dirty="0">
              <a:solidFill>
                <a:schemeClr val="tx1"/>
              </a:solidFill>
              <a:latin typeface="Palatino Linotype" pitchFamily="18" charset="0"/>
            </a:endParaRPr>
          </a:p>
          <a:p>
            <a:pPr marL="0" lvl="0" indent="0"/>
            <a:r>
              <a:rPr lang="en-US" sz="2800" b="1" dirty="0" smtClean="0">
                <a:solidFill>
                  <a:schemeClr val="tx1"/>
                </a:solidFill>
                <a:latin typeface="Palatino Linotype" pitchFamily="18" charset="0"/>
              </a:rPr>
              <a:t>Recognizes academic programs as institutional priority and key driver of space use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736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University Space Admin Dept.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1979712" y="1524000"/>
            <a:ext cx="5266928" cy="4641304"/>
          </a:xfrm>
        </p:spPr>
        <p:txBody>
          <a:bodyPr>
            <a:normAutofit fontScale="92500" lnSpcReduction="10000"/>
          </a:bodyPr>
          <a:lstStyle/>
          <a:p>
            <a:r>
              <a:rPr lang="en-US" sz="3300" dirty="0" smtClean="0"/>
              <a:t>LIAISON</a:t>
            </a:r>
          </a:p>
          <a:p>
            <a:pPr marL="457200" lvl="0" indent="-457200">
              <a:spcBef>
                <a:spcPts val="18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600" b="1" dirty="0" smtClean="0">
                <a:solidFill>
                  <a:schemeClr val="tx1"/>
                </a:solidFill>
                <a:latin typeface="Palatino Linotype" pitchFamily="18" charset="0"/>
              </a:rPr>
              <a:t>PUE</a:t>
            </a:r>
          </a:p>
          <a:p>
            <a:pPr marL="457200" lvl="0" indent="-457200">
              <a:spcBef>
                <a:spcPts val="18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600" b="1" dirty="0" smtClean="0">
                <a:solidFill>
                  <a:schemeClr val="tx1"/>
                </a:solidFill>
                <a:latin typeface="Palatino Linotype" pitchFamily="18" charset="0"/>
              </a:rPr>
              <a:t>Facilities</a:t>
            </a:r>
          </a:p>
          <a:p>
            <a:pPr marL="457200" lvl="0" indent="-457200">
              <a:spcBef>
                <a:spcPts val="18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600" b="1" dirty="0" smtClean="0">
                <a:solidFill>
                  <a:schemeClr val="tx1"/>
                </a:solidFill>
                <a:latin typeface="Palatino Linotype" pitchFamily="18" charset="0"/>
              </a:rPr>
              <a:t>IET</a:t>
            </a:r>
          </a:p>
          <a:p>
            <a:pPr marL="457200" lvl="0" indent="-457200">
              <a:spcBef>
                <a:spcPts val="18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600" b="1" dirty="0" smtClean="0">
                <a:solidFill>
                  <a:schemeClr val="tx1"/>
                </a:solidFill>
                <a:latin typeface="Palatino Linotype" pitchFamily="18" charset="0"/>
              </a:rPr>
              <a:t>SEM</a:t>
            </a:r>
          </a:p>
          <a:p>
            <a:pPr marL="457200" lvl="0" indent="-457200">
              <a:spcBef>
                <a:spcPts val="18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600" b="1" dirty="0" smtClean="0">
                <a:solidFill>
                  <a:schemeClr val="tx1"/>
                </a:solidFill>
                <a:latin typeface="Palatino Linotype" pitchFamily="18" charset="0"/>
              </a:rPr>
              <a:t>IAP</a:t>
            </a:r>
          </a:p>
          <a:p>
            <a:pPr marL="457200" lvl="0" indent="-457200">
              <a:spcBef>
                <a:spcPts val="18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600" b="1" dirty="0" smtClean="0">
                <a:solidFill>
                  <a:schemeClr val="tx1"/>
                </a:solidFill>
                <a:latin typeface="Palatino Linotype" pitchFamily="18" charset="0"/>
              </a:rPr>
              <a:t>Finance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56888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External Space Issues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457200" y="1524000"/>
            <a:ext cx="8229600" cy="4713312"/>
          </a:xfrm>
        </p:spPr>
        <p:txBody>
          <a:bodyPr>
            <a:normAutofit/>
          </a:bodyPr>
          <a:lstStyle/>
          <a:p>
            <a:r>
              <a:rPr lang="en-US" sz="2600" b="1" dirty="0" smtClean="0">
                <a:solidFill>
                  <a:srgbClr val="FF0000"/>
                </a:solidFill>
                <a:latin typeface="Palatino Linotype" pitchFamily="18" charset="0"/>
              </a:rPr>
              <a:t>Rapidly changing labour market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tx1"/>
                </a:solidFill>
                <a:latin typeface="Palatino Linotype" pitchFamily="18" charset="0"/>
              </a:rPr>
              <a:t>Difficult to forecast skills that will be </a:t>
            </a:r>
            <a:r>
              <a:rPr lang="en-US" sz="2600" dirty="0" smtClean="0">
                <a:solidFill>
                  <a:schemeClr val="tx1"/>
                </a:solidFill>
                <a:latin typeface="Palatino Linotype" pitchFamily="18" charset="0"/>
              </a:rPr>
              <a:t>required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  <a:latin typeface="Palatino Linotype" pitchFamily="18" charset="0"/>
              </a:rPr>
              <a:t>Creates uncertainty re types of space required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tx1"/>
                </a:solidFill>
                <a:latin typeface="Palatino Linotype" pitchFamily="18" charset="0"/>
              </a:rPr>
              <a:t>Requires </a:t>
            </a:r>
            <a:r>
              <a:rPr lang="en-US" sz="2600" dirty="0" smtClean="0">
                <a:solidFill>
                  <a:schemeClr val="tx1"/>
                </a:solidFill>
                <a:latin typeface="Palatino Linotype" pitchFamily="18" charset="0"/>
              </a:rPr>
              <a:t>post-</a:t>
            </a:r>
            <a:r>
              <a:rPr lang="en-US" sz="2600" dirty="0" err="1" smtClean="0">
                <a:solidFill>
                  <a:schemeClr val="tx1"/>
                </a:solidFill>
                <a:latin typeface="Palatino Linotype" pitchFamily="18" charset="0"/>
              </a:rPr>
              <a:t>sec’s</a:t>
            </a:r>
            <a:r>
              <a:rPr lang="en-US" sz="2600" dirty="0" smtClean="0">
                <a:solidFill>
                  <a:schemeClr val="tx1"/>
                </a:solidFill>
                <a:latin typeface="Palatino Linotype" pitchFamily="18" charset="0"/>
              </a:rPr>
              <a:t> to adapt programs quickly</a:t>
            </a:r>
          </a:p>
          <a:p>
            <a:pPr marL="0" indent="0"/>
            <a:endParaRPr lang="en-US" sz="2600" dirty="0">
              <a:solidFill>
                <a:schemeClr val="tx1"/>
              </a:solidFill>
              <a:latin typeface="Palatino Linotype" pitchFamily="18" charset="0"/>
            </a:endParaRPr>
          </a:p>
          <a:p>
            <a:pPr marL="0" indent="0"/>
            <a:r>
              <a:rPr lang="en-US" sz="2600" b="1" dirty="0" smtClean="0">
                <a:solidFill>
                  <a:srgbClr val="FF0000"/>
                </a:solidFill>
                <a:latin typeface="Palatino Linotype" pitchFamily="18" charset="0"/>
              </a:rPr>
              <a:t>Changes in student demographics</a:t>
            </a:r>
          </a:p>
          <a:p>
            <a:pPr marL="0" indent="0"/>
            <a:r>
              <a:rPr lang="en-US" sz="2600" b="1" dirty="0" smtClean="0">
                <a:solidFill>
                  <a:srgbClr val="FF0000"/>
                </a:solidFill>
                <a:latin typeface="Palatino Linotype" pitchFamily="18" charset="0"/>
              </a:rPr>
              <a:t>Changes in pedagogy and technology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tx1"/>
                </a:solidFill>
                <a:latin typeface="Palatino Linotype" pitchFamily="18" charset="0"/>
              </a:rPr>
              <a:t>Will drive how and when space is used</a:t>
            </a:r>
          </a:p>
        </p:txBody>
      </p:sp>
    </p:spTree>
    <p:extLst>
      <p:ext uri="{BB962C8B-B14F-4D97-AF65-F5344CB8AC3E}">
        <p14:creationId xmlns:p14="http://schemas.microsoft.com/office/powerpoint/2010/main" val="425693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External Space Issues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457200" y="1524000"/>
            <a:ext cx="8229600" cy="4713312"/>
          </a:xfrm>
        </p:spPr>
        <p:txBody>
          <a:bodyPr>
            <a:normAutofit/>
          </a:bodyPr>
          <a:lstStyle/>
          <a:p>
            <a:endParaRPr lang="en-US" sz="2600" b="1" dirty="0" smtClean="0">
              <a:solidFill>
                <a:srgbClr val="FF0000"/>
              </a:solidFill>
              <a:latin typeface="Palatino Linotype" pitchFamily="18" charset="0"/>
            </a:endParaRPr>
          </a:p>
          <a:p>
            <a:r>
              <a:rPr lang="en-US" sz="2600" b="1" dirty="0" smtClean="0">
                <a:solidFill>
                  <a:srgbClr val="FF0000"/>
                </a:solidFill>
                <a:latin typeface="Palatino Linotype" pitchFamily="18" charset="0"/>
              </a:rPr>
              <a:t>Declining government funding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tx1"/>
                </a:solidFill>
                <a:latin typeface="Palatino Linotype" pitchFamily="18" charset="0"/>
              </a:rPr>
              <a:t>Precludes construction of new space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tx1"/>
                </a:solidFill>
                <a:latin typeface="Palatino Linotype" pitchFamily="18" charset="0"/>
              </a:rPr>
              <a:t>Limits renovations of existing space and furniture and technology upgrades </a:t>
            </a:r>
          </a:p>
          <a:p>
            <a:pPr marL="0" indent="0"/>
            <a:r>
              <a:rPr lang="en-US" sz="2600" dirty="0" smtClean="0">
                <a:solidFill>
                  <a:schemeClr val="tx1"/>
                </a:solidFill>
                <a:latin typeface="Palatino Linotype" pitchFamily="18" charset="0"/>
              </a:rPr>
              <a:t>	ie. do the same or more with existing space</a:t>
            </a:r>
          </a:p>
        </p:txBody>
      </p:sp>
    </p:spTree>
    <p:extLst>
      <p:ext uri="{BB962C8B-B14F-4D97-AF65-F5344CB8AC3E}">
        <p14:creationId xmlns:p14="http://schemas.microsoft.com/office/powerpoint/2010/main" val="469640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Internal Space Issues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457200" y="1524000"/>
            <a:ext cx="8229600" cy="4713312"/>
          </a:xfrm>
        </p:spPr>
        <p:txBody>
          <a:bodyPr>
            <a:normAutofit/>
          </a:bodyPr>
          <a:lstStyle/>
          <a:p>
            <a:r>
              <a:rPr lang="en-US" sz="2600" b="1" dirty="0" smtClean="0">
                <a:solidFill>
                  <a:srgbClr val="FF0000"/>
                </a:solidFill>
                <a:latin typeface="Palatino Linotype" pitchFamily="18" charset="0"/>
              </a:rPr>
              <a:t>Current space is outdated, inflexible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tx1"/>
                </a:solidFill>
                <a:latin typeface="Palatino Linotype" pitchFamily="18" charset="0"/>
              </a:rPr>
              <a:t>Expensive and time consuming to renovate </a:t>
            </a:r>
            <a:endParaRPr lang="en-US" sz="2600" dirty="0" smtClean="0">
              <a:solidFill>
                <a:schemeClr val="tx1"/>
              </a:solidFill>
              <a:latin typeface="Palatino Linotype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 err="1" smtClean="0">
                <a:solidFill>
                  <a:schemeClr val="tx1"/>
                </a:solidFill>
                <a:latin typeface="Palatino Linotype" pitchFamily="18" charset="0"/>
              </a:rPr>
              <a:t>Focussed</a:t>
            </a:r>
            <a:r>
              <a:rPr lang="en-US" sz="2600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en-US" sz="2600" dirty="0" smtClean="0">
                <a:solidFill>
                  <a:schemeClr val="tx1"/>
                </a:solidFill>
                <a:latin typeface="Palatino Linotype" pitchFamily="18" charset="0"/>
              </a:rPr>
              <a:t>on where we were, not where we are going</a:t>
            </a:r>
          </a:p>
          <a:p>
            <a:pPr marL="0" indent="0"/>
            <a:endParaRPr lang="en-US" sz="2600" dirty="0" smtClean="0">
              <a:solidFill>
                <a:schemeClr val="tx1"/>
              </a:solidFill>
              <a:latin typeface="Palatino Linotype" pitchFamily="18" charset="0"/>
            </a:endParaRPr>
          </a:p>
          <a:p>
            <a:pPr marL="0" indent="0"/>
            <a:r>
              <a:rPr lang="en-US" sz="2600" b="1" dirty="0" smtClean="0">
                <a:solidFill>
                  <a:srgbClr val="FF0000"/>
                </a:solidFill>
                <a:latin typeface="Palatino Linotype" pitchFamily="18" charset="0"/>
              </a:rPr>
              <a:t>Teaching space (12%) is either completely generic or specific purpose (20%)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tx1"/>
                </a:solidFill>
                <a:latin typeface="Palatino Linotype" pitchFamily="18" charset="0"/>
              </a:rPr>
              <a:t>Very little </a:t>
            </a:r>
            <a:r>
              <a:rPr lang="en-US" sz="2600" dirty="0" smtClean="0">
                <a:solidFill>
                  <a:schemeClr val="tx1"/>
                </a:solidFill>
                <a:latin typeface="Palatino Linotype" pitchFamily="18" charset="0"/>
              </a:rPr>
              <a:t>inter-disciplinary </a:t>
            </a:r>
            <a:r>
              <a:rPr lang="en-US" sz="2600" dirty="0" smtClean="0">
                <a:solidFill>
                  <a:schemeClr val="tx1"/>
                </a:solidFill>
                <a:latin typeface="Palatino Linotype" pitchFamily="18" charset="0"/>
              </a:rPr>
              <a:t>space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tx1"/>
                </a:solidFill>
                <a:latin typeface="Palatino Linotype" pitchFamily="18" charset="0"/>
              </a:rPr>
              <a:t>Specific purpose space is less efficient than generic</a:t>
            </a:r>
          </a:p>
        </p:txBody>
      </p:sp>
    </p:spTree>
    <p:extLst>
      <p:ext uri="{BB962C8B-B14F-4D97-AF65-F5344CB8AC3E}">
        <p14:creationId xmlns:p14="http://schemas.microsoft.com/office/powerpoint/2010/main" val="4115775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Internal Space Issues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457200" y="1524000"/>
            <a:ext cx="8229600" cy="4713312"/>
          </a:xfrm>
        </p:spPr>
        <p:txBody>
          <a:bodyPr>
            <a:normAutofit/>
          </a:bodyPr>
          <a:lstStyle/>
          <a:p>
            <a:r>
              <a:rPr lang="en-US" sz="2600" b="1" dirty="0" smtClean="0">
                <a:solidFill>
                  <a:srgbClr val="FF0000"/>
                </a:solidFill>
                <a:latin typeface="Palatino Linotype" pitchFamily="18" charset="0"/>
              </a:rPr>
              <a:t>Pressures: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tx1"/>
                </a:solidFill>
                <a:latin typeface="Palatino Linotype" pitchFamily="18" charset="0"/>
              </a:rPr>
              <a:t>Use of space is crammed into certain hours of week, </a:t>
            </a:r>
            <a:r>
              <a:rPr lang="en-US" sz="2600" dirty="0" smtClean="0">
                <a:solidFill>
                  <a:schemeClr val="tx1"/>
                </a:solidFill>
                <a:latin typeface="Palatino Linotype" pitchFamily="18" charset="0"/>
              </a:rPr>
              <a:t>Fall </a:t>
            </a:r>
            <a:r>
              <a:rPr lang="en-US" sz="2600" dirty="0" smtClean="0">
                <a:solidFill>
                  <a:schemeClr val="tx1"/>
                </a:solidFill>
                <a:latin typeface="Palatino Linotype" pitchFamily="18" charset="0"/>
              </a:rPr>
              <a:t>and Spring semesters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tx1"/>
                </a:solidFill>
                <a:latin typeface="Palatino Linotype" pitchFamily="18" charset="0"/>
              </a:rPr>
              <a:t>Almost all </a:t>
            </a:r>
            <a:r>
              <a:rPr lang="en-US" sz="2600" dirty="0" smtClean="0">
                <a:solidFill>
                  <a:schemeClr val="tx1"/>
                </a:solidFill>
                <a:latin typeface="Palatino Linotype" pitchFamily="18" charset="0"/>
              </a:rPr>
              <a:t>teaching </a:t>
            </a:r>
            <a:r>
              <a:rPr lang="en-US" sz="2600" dirty="0" smtClean="0">
                <a:solidFill>
                  <a:schemeClr val="tx1"/>
                </a:solidFill>
                <a:latin typeface="Palatino Linotype" pitchFamily="18" charset="0"/>
              </a:rPr>
              <a:t>and </a:t>
            </a:r>
            <a:r>
              <a:rPr lang="en-US" sz="2600" dirty="0" smtClean="0">
                <a:solidFill>
                  <a:schemeClr val="tx1"/>
                </a:solidFill>
                <a:latin typeface="Palatino Linotype" pitchFamily="18" charset="0"/>
              </a:rPr>
              <a:t>working is on site</a:t>
            </a:r>
            <a:endParaRPr lang="en-US" sz="2600" dirty="0" smtClean="0">
              <a:solidFill>
                <a:schemeClr val="tx1"/>
              </a:solidFill>
              <a:latin typeface="Palatino Linotype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tx1"/>
                </a:solidFill>
                <a:latin typeface="Palatino Linotype" pitchFamily="18" charset="0"/>
              </a:rPr>
              <a:t>Not all space is centrally scheduled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tx1"/>
                </a:solidFill>
                <a:latin typeface="Palatino Linotype" pitchFamily="18" charset="0"/>
              </a:rPr>
              <a:t>Limited non-teaching space for students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tx1"/>
                </a:solidFill>
                <a:latin typeface="Palatino Linotype" pitchFamily="18" charset="0"/>
              </a:rPr>
              <a:t>Growing academic and research programs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tx1"/>
                </a:solidFill>
                <a:latin typeface="Palatino Linotype" pitchFamily="18" charset="0"/>
              </a:rPr>
              <a:t>Growing community engagement </a:t>
            </a:r>
            <a:r>
              <a:rPr lang="en-US" sz="2600" dirty="0" smtClean="0">
                <a:solidFill>
                  <a:schemeClr val="tx1"/>
                </a:solidFill>
                <a:latin typeface="Palatino Linotype" pitchFamily="18" charset="0"/>
              </a:rPr>
              <a:t>activities</a:t>
            </a:r>
            <a:endParaRPr lang="en-US" sz="2600" dirty="0" smtClean="0">
              <a:solidFill>
                <a:schemeClr val="tx1"/>
              </a:solidFill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71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6C5F633CE07746878A74D0A12EE669" ma:contentTypeVersion="0" ma:contentTypeDescription="Create a new document." ma:contentTypeScope="" ma:versionID="ae7701ec0687fb58d0ee680a1a9e1cc1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BAF3305-129A-4A70-96EE-A6C477C61F6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0B8186D-390A-4949-B9C0-7C7EBE9EA4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C1D852C1-E8A1-4049-8246-FBB72F31C36A}">
  <ds:schemaRefs>
    <ds:schemaRef ds:uri="http://schemas.microsoft.com/office/2006/documentManagement/types"/>
    <ds:schemaRef ds:uri="http://purl.org/dc/terms/"/>
    <ds:schemaRef ds:uri="http://schemas.microsoft.com/office/2006/metadata/properties"/>
    <ds:schemaRef ds:uri="http://www.w3.org/XML/1998/namespace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906</TotalTime>
  <Words>544</Words>
  <Application>Microsoft Office PowerPoint</Application>
  <PresentationFormat>On-screen Show (4:3)</PresentationFormat>
  <Paragraphs>137</Paragraphs>
  <Slides>18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   Resource Planning Task Force March 21, 2014  SPACE</vt:lpstr>
      <vt:lpstr>University Space Admin Dept.</vt:lpstr>
      <vt:lpstr>University Space Admin Dept.</vt:lpstr>
      <vt:lpstr>University Space Admin Dept.</vt:lpstr>
      <vt:lpstr>University Space Admin Dept.</vt:lpstr>
      <vt:lpstr>External Space Issues</vt:lpstr>
      <vt:lpstr>External Space Issues</vt:lpstr>
      <vt:lpstr>Internal Space Issues</vt:lpstr>
      <vt:lpstr>Internal Space Issues</vt:lpstr>
      <vt:lpstr>Internal Space Issues</vt:lpstr>
      <vt:lpstr>Internal Space Issues</vt:lpstr>
      <vt:lpstr>Space Ideals</vt:lpstr>
      <vt:lpstr>Space Ideals</vt:lpstr>
      <vt:lpstr>Space Ideals</vt:lpstr>
      <vt:lpstr>Recommendations</vt:lpstr>
      <vt:lpstr>Recommendations</vt:lpstr>
      <vt:lpstr>Recommendations</vt:lpstr>
      <vt:lpstr>SUMMARY  *  Spread use of space more evenly over full  operating  hours *  Create flexible, interdisciplinary space  to  quickly respond to opportunities * Formalize space policy and procedure * Foster a culture of space stewardship *  Communicate, communicate, communicate </vt:lpstr>
    </vt:vector>
  </TitlesOfParts>
  <Company>Creative Intelligence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Barry Anderson</dc:creator>
  <cp:lastModifiedBy>Terri Chanyungco</cp:lastModifiedBy>
  <cp:revision>188</cp:revision>
  <cp:lastPrinted>2011-10-28T01:50:12Z</cp:lastPrinted>
  <dcterms:created xsi:type="dcterms:W3CDTF">2011-06-17T23:03:31Z</dcterms:created>
  <dcterms:modified xsi:type="dcterms:W3CDTF">2014-03-21T05:52:32Z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0x010100196C5F633CE07746878A74D0A12EE669</vt:lpwstr>
  </property>
  <property fmtid="{D5CDD505-2E9C-101B-9397-08002B2CF9AE}" pid="3" name="_AdHocReviewCycleID">
    <vt:i4>1376573751</vt:i4>
  </property>
  <property fmtid="{D5CDD505-2E9C-101B-9397-08002B2CF9AE}" pid="4" name="_NewReviewCycle">
    <vt:lpwstr/>
  </property>
  <property fmtid="{D5CDD505-2E9C-101B-9397-08002B2CF9AE}" pid="5" name="_EmailSubject">
    <vt:lpwstr>RPTF - Money and Space materials</vt:lpwstr>
  </property>
  <property fmtid="{D5CDD505-2E9C-101B-9397-08002B2CF9AE}" pid="6" name="_AuthorEmail">
    <vt:lpwstr>Courtney.Morrison@kpu.ca</vt:lpwstr>
  </property>
  <property fmtid="{D5CDD505-2E9C-101B-9397-08002B2CF9AE}" pid="7" name="_AuthorEmailDisplayName">
    <vt:lpwstr>Courtney Morrison</vt:lpwstr>
  </property>
</Properties>
</file>